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7561263" cy="5400675"/>
  <p:notesSz cx="6797675" cy="9926638"/>
  <p:defaultTextStyle>
    <a:defPPr>
      <a:defRPr lang="en-US"/>
    </a:defPPr>
    <a:lvl1pPr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369888" indent="87313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739775" indent="174625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109663" indent="261938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481138" indent="347663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14" y="-54"/>
      </p:cViewPr>
      <p:guideLst>
        <p:guide orient="horz" pos="1701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629F4-B18D-4543-A8CF-8D6605222B0F}" type="datetimeFigureOut">
              <a:rPr lang="en-US" smtClean="0"/>
              <a:pPr/>
              <a:t>3/21/2017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0" y="744538"/>
            <a:ext cx="52101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DE85D-6A5F-4588-8BB2-2EDFA14962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92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2163" y="744538"/>
            <a:ext cx="52133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CA663-E506-428B-A40D-AB37FEC649E0}" type="slidenum">
              <a:rPr lang="en-ZA" smtClean="0">
                <a:solidFill>
                  <a:prstClr val="black"/>
                </a:solidFill>
              </a:rPr>
              <a:pPr/>
              <a:t>1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8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095" y="1677710"/>
            <a:ext cx="6427074" cy="1157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190" y="3060382"/>
            <a:ext cx="5292884" cy="13801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7507-76CA-4ADC-9ACB-07AA234B2E56}" type="datetimeFigureOut">
              <a:rPr lang="en-US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83359-A88C-467E-A1EB-119293B592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2FCCA-5592-4F27-8D64-6D3F419DE7FF}" type="datetimeFigureOut">
              <a:rPr lang="en-US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41E2D-C25A-4A5A-B015-8C2438F831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4133" y="170022"/>
            <a:ext cx="1405923" cy="36292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27" y="170022"/>
            <a:ext cx="4095684" cy="36292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697C-E2FE-4556-AF79-4DCB80E50EE5}" type="datetimeFigureOut">
              <a:rPr lang="en-US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67BAF-8958-43AC-8921-C522045EC4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F58A0-7258-4528-8FA6-678BC6792942}" type="datetimeFigureOut">
              <a:rPr lang="en-US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865BA-5DC4-4072-BC2D-13E4D1A231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87" y="3470434"/>
            <a:ext cx="6427074" cy="1072634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287" y="2289037"/>
            <a:ext cx="6427074" cy="118139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03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06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09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813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516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2199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923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6265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0F3A1-8728-4307-A07F-D8679403322D}" type="datetimeFigureOut">
              <a:rPr lang="en-US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DBF48-06D3-4C66-847B-FD1872963C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28" y="992624"/>
            <a:ext cx="2750147" cy="280660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8595" y="992624"/>
            <a:ext cx="2751460" cy="280660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46448-2B1A-4802-A136-CB29FD1F90CB}" type="datetimeFigureOut">
              <a:rPr lang="en-US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8FB45-0F77-494D-93B3-F9EF24858A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63" y="216277"/>
            <a:ext cx="6805137" cy="9001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63" y="1208901"/>
            <a:ext cx="3340871" cy="50381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332" indent="0">
              <a:buNone/>
              <a:defRPr sz="1600" b="1"/>
            </a:lvl2pPr>
            <a:lvl3pPr marL="740664" indent="0">
              <a:buNone/>
              <a:defRPr sz="1500" b="1"/>
            </a:lvl3pPr>
            <a:lvl4pPr marL="1110996" indent="0">
              <a:buNone/>
              <a:defRPr sz="1300" b="1"/>
            </a:lvl4pPr>
            <a:lvl5pPr marL="1481328" indent="0">
              <a:buNone/>
              <a:defRPr sz="1300" b="1"/>
            </a:lvl5pPr>
            <a:lvl6pPr marL="1851660" indent="0">
              <a:buNone/>
              <a:defRPr sz="1300" b="1"/>
            </a:lvl6pPr>
            <a:lvl7pPr marL="2221992" indent="0">
              <a:buNone/>
              <a:defRPr sz="1300" b="1"/>
            </a:lvl7pPr>
            <a:lvl8pPr marL="2592324" indent="0">
              <a:buNone/>
              <a:defRPr sz="1300" b="1"/>
            </a:lvl8pPr>
            <a:lvl9pPr marL="296265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063" y="1712714"/>
            <a:ext cx="3340871" cy="311163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017" y="1208901"/>
            <a:ext cx="3342183" cy="50381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332" indent="0">
              <a:buNone/>
              <a:defRPr sz="1600" b="1"/>
            </a:lvl2pPr>
            <a:lvl3pPr marL="740664" indent="0">
              <a:buNone/>
              <a:defRPr sz="1500" b="1"/>
            </a:lvl3pPr>
            <a:lvl4pPr marL="1110996" indent="0">
              <a:buNone/>
              <a:defRPr sz="1300" b="1"/>
            </a:lvl4pPr>
            <a:lvl5pPr marL="1481328" indent="0">
              <a:buNone/>
              <a:defRPr sz="1300" b="1"/>
            </a:lvl5pPr>
            <a:lvl6pPr marL="1851660" indent="0">
              <a:buNone/>
              <a:defRPr sz="1300" b="1"/>
            </a:lvl6pPr>
            <a:lvl7pPr marL="2221992" indent="0">
              <a:buNone/>
              <a:defRPr sz="1300" b="1"/>
            </a:lvl7pPr>
            <a:lvl8pPr marL="2592324" indent="0">
              <a:buNone/>
              <a:defRPr sz="1300" b="1"/>
            </a:lvl8pPr>
            <a:lvl9pPr marL="296265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017" y="1712714"/>
            <a:ext cx="3342183" cy="311163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26E90-C527-4774-953B-2A29119AEC54}" type="datetimeFigureOut">
              <a:rPr lang="en-US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5962D-6A1F-405E-BFF0-C58BD1F72B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6977-1AF6-4A2A-B125-8A5E7BF5E3A4}" type="datetimeFigureOut">
              <a:rPr lang="en-US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283D8-6573-4D24-888E-459BB8A3B5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6F97F-A26A-40D0-A989-776481EDCD30}" type="datetimeFigureOut">
              <a:rPr lang="en-US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B79-F4F7-4218-A58F-A5EB1340FE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64" y="215027"/>
            <a:ext cx="2487603" cy="91511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244" y="215028"/>
            <a:ext cx="4226956" cy="460932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064" y="1130142"/>
            <a:ext cx="2487603" cy="3694212"/>
          </a:xfrm>
        </p:spPr>
        <p:txBody>
          <a:bodyPr/>
          <a:lstStyle>
            <a:lvl1pPr marL="0" indent="0">
              <a:buNone/>
              <a:defRPr sz="1100"/>
            </a:lvl1pPr>
            <a:lvl2pPr marL="370332" indent="0">
              <a:buNone/>
              <a:defRPr sz="1000"/>
            </a:lvl2pPr>
            <a:lvl3pPr marL="740664" indent="0">
              <a:buNone/>
              <a:defRPr sz="800"/>
            </a:lvl3pPr>
            <a:lvl4pPr marL="1110996" indent="0">
              <a:buNone/>
              <a:defRPr sz="700"/>
            </a:lvl4pPr>
            <a:lvl5pPr marL="1481328" indent="0">
              <a:buNone/>
              <a:defRPr sz="700"/>
            </a:lvl5pPr>
            <a:lvl6pPr marL="1851660" indent="0">
              <a:buNone/>
              <a:defRPr sz="700"/>
            </a:lvl6pPr>
            <a:lvl7pPr marL="2221992" indent="0">
              <a:buNone/>
              <a:defRPr sz="700"/>
            </a:lvl7pPr>
            <a:lvl8pPr marL="2592324" indent="0">
              <a:buNone/>
              <a:defRPr sz="700"/>
            </a:lvl8pPr>
            <a:lvl9pPr marL="296265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FCCD-5537-4C8F-80E2-155D2C03B23C}" type="datetimeFigureOut">
              <a:rPr lang="en-US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FB585-EF41-4E51-BFEF-3B151BF6B6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060" y="3780473"/>
            <a:ext cx="4536758" cy="446306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060" y="482560"/>
            <a:ext cx="4536758" cy="3240405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0332" indent="0">
              <a:buNone/>
              <a:defRPr sz="2300"/>
            </a:lvl2pPr>
            <a:lvl3pPr marL="740664" indent="0">
              <a:buNone/>
              <a:defRPr sz="1900"/>
            </a:lvl3pPr>
            <a:lvl4pPr marL="1110996" indent="0">
              <a:buNone/>
              <a:defRPr sz="1600"/>
            </a:lvl4pPr>
            <a:lvl5pPr marL="1481328" indent="0">
              <a:buNone/>
              <a:defRPr sz="1600"/>
            </a:lvl5pPr>
            <a:lvl6pPr marL="1851660" indent="0">
              <a:buNone/>
              <a:defRPr sz="1600"/>
            </a:lvl6pPr>
            <a:lvl7pPr marL="2221992" indent="0">
              <a:buNone/>
              <a:defRPr sz="1600"/>
            </a:lvl7pPr>
            <a:lvl8pPr marL="2592324" indent="0">
              <a:buNone/>
              <a:defRPr sz="1600"/>
            </a:lvl8pPr>
            <a:lvl9pPr marL="2962656" indent="0">
              <a:buNone/>
              <a:defRPr sz="16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060" y="4226779"/>
            <a:ext cx="4536758" cy="633829"/>
          </a:xfrm>
        </p:spPr>
        <p:txBody>
          <a:bodyPr/>
          <a:lstStyle>
            <a:lvl1pPr marL="0" indent="0">
              <a:buNone/>
              <a:defRPr sz="1100"/>
            </a:lvl1pPr>
            <a:lvl2pPr marL="370332" indent="0">
              <a:buNone/>
              <a:defRPr sz="1000"/>
            </a:lvl2pPr>
            <a:lvl3pPr marL="740664" indent="0">
              <a:buNone/>
              <a:defRPr sz="800"/>
            </a:lvl3pPr>
            <a:lvl4pPr marL="1110996" indent="0">
              <a:buNone/>
              <a:defRPr sz="700"/>
            </a:lvl4pPr>
            <a:lvl5pPr marL="1481328" indent="0">
              <a:buNone/>
              <a:defRPr sz="700"/>
            </a:lvl5pPr>
            <a:lvl6pPr marL="1851660" indent="0">
              <a:buNone/>
              <a:defRPr sz="700"/>
            </a:lvl6pPr>
            <a:lvl7pPr marL="2221992" indent="0">
              <a:buNone/>
              <a:defRPr sz="700"/>
            </a:lvl7pPr>
            <a:lvl8pPr marL="2592324" indent="0">
              <a:buNone/>
              <a:defRPr sz="700"/>
            </a:lvl8pPr>
            <a:lvl9pPr marL="296265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FC76-6F25-495E-9212-FCAA03F69133}" type="datetimeFigureOut">
              <a:rPr lang="en-US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C1E46-3DB8-4B11-B0DA-5FE7F2623B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7825" y="215900"/>
            <a:ext cx="68056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66" tIns="37033" rIns="74066" bIns="37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7825" y="1260475"/>
            <a:ext cx="6805613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66" tIns="37033" rIns="74066" bIns="37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825" y="5005388"/>
            <a:ext cx="1765300" cy="287337"/>
          </a:xfrm>
          <a:prstGeom prst="rect">
            <a:avLst/>
          </a:prstGeom>
        </p:spPr>
        <p:txBody>
          <a:bodyPr vert="horz" lIns="74066" tIns="37033" rIns="74066" bIns="37033" rtlCol="0" anchor="ctr"/>
          <a:lstStyle>
            <a:lvl1pPr algn="l" defTabSz="740664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050114-F4E4-4179-87F7-C8ECF6D9067E}" type="datetimeFigureOut">
              <a:rPr lang="en-US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863" y="5005388"/>
            <a:ext cx="2395537" cy="287337"/>
          </a:xfrm>
          <a:prstGeom prst="rect">
            <a:avLst/>
          </a:prstGeom>
        </p:spPr>
        <p:txBody>
          <a:bodyPr vert="horz" lIns="74066" tIns="37033" rIns="74066" bIns="37033" rtlCol="0" anchor="ctr"/>
          <a:lstStyle>
            <a:lvl1pPr algn="ctr" defTabSz="740664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8138" y="5005388"/>
            <a:ext cx="1765300" cy="287337"/>
          </a:xfrm>
          <a:prstGeom prst="rect">
            <a:avLst/>
          </a:prstGeom>
        </p:spPr>
        <p:txBody>
          <a:bodyPr vert="horz" lIns="74066" tIns="37033" rIns="74066" bIns="37033" rtlCol="0" anchor="ctr"/>
          <a:lstStyle>
            <a:lvl1pPr algn="r" defTabSz="740664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5B5862-6C1E-4FAE-8378-A38701EDFA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9775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39775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defTabSz="739775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defTabSz="739775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defTabSz="739775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defTabSz="739775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defTabSz="739775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defTabSz="739775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defTabSz="739775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6225" indent="-276225" algn="l" defTabSz="7397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1663" indent="-230188" algn="l" defTabSz="7397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5513" indent="-184150" algn="l" defTabSz="7397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400" indent="-184150" algn="l" defTabSz="7397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5288" indent="-184150" algn="l" defTabSz="7397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6826" indent="-185166" algn="l" defTabSz="74066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7158" indent="-185166" algn="l" defTabSz="74066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490" indent="-185166" algn="l" defTabSz="74066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47822" indent="-185166" algn="l" defTabSz="74066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06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332" algn="l" defTabSz="7406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664" algn="l" defTabSz="7406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996" algn="l" defTabSz="7406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algn="l" defTabSz="7406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660" algn="l" defTabSz="7406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992" algn="l" defTabSz="7406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2324" algn="l" defTabSz="7406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2656" algn="l" defTabSz="7406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36"/>
          <a:stretch/>
        </p:blipFill>
        <p:spPr>
          <a:xfrm>
            <a:off x="208731" y="200008"/>
            <a:ext cx="2071702" cy="517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71" y="128569"/>
            <a:ext cx="2087204" cy="642942"/>
          </a:xfrm>
          <a:prstGeom prst="rect">
            <a:avLst/>
          </a:prstGeom>
        </p:spPr>
      </p:pic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137293" y="4129097"/>
            <a:ext cx="7215238" cy="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/>
            <a:r>
              <a:rPr lang="en-GB" sz="950" b="1" dirty="0" smtClean="0">
                <a:latin typeface="Calibri" pitchFamily="34" charset="0"/>
              </a:rPr>
              <a:t>From </a:t>
            </a:r>
            <a:r>
              <a:rPr lang="en-GB" sz="950" b="1" dirty="0">
                <a:latin typeface="Calibri" pitchFamily="34" charset="0"/>
              </a:rPr>
              <a:t>M4:</a:t>
            </a:r>
            <a:r>
              <a:rPr lang="en-GB" sz="950" dirty="0">
                <a:latin typeface="Calibri" pitchFamily="34" charset="0"/>
              </a:rPr>
              <a:t> Take sign for A312 (N). After about 3 miles take sign for A40 to London side</a:t>
            </a:r>
            <a:r>
              <a:rPr lang="en-GB" sz="950" dirty="0" smtClean="0">
                <a:latin typeface="Calibri" pitchFamily="34" charset="0"/>
              </a:rPr>
              <a:t>. </a:t>
            </a:r>
          </a:p>
          <a:p>
            <a:pPr indent="358775"/>
            <a:r>
              <a:rPr lang="en-GB" sz="950" b="1" dirty="0" smtClean="0">
                <a:latin typeface="Calibri" pitchFamily="34" charset="0"/>
              </a:rPr>
              <a:t>From </a:t>
            </a:r>
            <a:r>
              <a:rPr lang="en-GB" sz="950" b="1" dirty="0">
                <a:latin typeface="Calibri" pitchFamily="34" charset="0"/>
              </a:rPr>
              <a:t>A40:</a:t>
            </a:r>
            <a:r>
              <a:rPr lang="en-GB" sz="950" dirty="0">
                <a:latin typeface="Calibri" pitchFamily="34" charset="0"/>
              </a:rPr>
              <a:t> Approach to Hanger Lane Roundabout on North circular A406 (N). Take 2nd slip road onto Park Royal (N), </a:t>
            </a:r>
            <a:r>
              <a:rPr lang="en-GB" sz="950" dirty="0" smtClean="0">
                <a:latin typeface="Calibri" pitchFamily="34" charset="0"/>
              </a:rPr>
              <a:t>from traffic </a:t>
            </a:r>
            <a:r>
              <a:rPr lang="en-GB" sz="950" dirty="0" smtClean="0">
                <a:latin typeface="Calibri" pitchFamily="34" charset="0"/>
              </a:rPr>
              <a:t>lights</a:t>
            </a:r>
          </a:p>
          <a:p>
            <a:pPr indent="358775"/>
            <a:r>
              <a:rPr lang="en-GB" sz="950" dirty="0" smtClean="0">
                <a:latin typeface="Calibri" pitchFamily="34" charset="0"/>
              </a:rPr>
              <a:t>on </a:t>
            </a:r>
            <a:r>
              <a:rPr lang="en-GB" sz="950" dirty="0" smtClean="0">
                <a:latin typeface="Calibri" pitchFamily="34" charset="0"/>
              </a:rPr>
              <a:t>bridge </a:t>
            </a:r>
            <a:r>
              <a:rPr lang="en-GB" sz="950" dirty="0">
                <a:latin typeface="Calibri" pitchFamily="34" charset="0"/>
              </a:rPr>
              <a:t>turn right, go straight (</a:t>
            </a:r>
            <a:r>
              <a:rPr lang="en-GB" sz="950">
                <a:latin typeface="Calibri" pitchFamily="34" charset="0"/>
              </a:rPr>
              <a:t>500 </a:t>
            </a:r>
            <a:r>
              <a:rPr lang="en-GB" sz="950" smtClean="0">
                <a:latin typeface="Calibri" pitchFamily="34" charset="0"/>
              </a:rPr>
              <a:t>metres</a:t>
            </a:r>
            <a:r>
              <a:rPr lang="en-GB" sz="950" dirty="0">
                <a:latin typeface="Calibri" pitchFamily="34" charset="0"/>
              </a:rPr>
              <a:t>) take first left at lights</a:t>
            </a:r>
            <a:r>
              <a:rPr lang="en-GB" sz="950" dirty="0" smtClean="0">
                <a:latin typeface="Calibri" pitchFamily="34" charset="0"/>
              </a:rPr>
              <a:t>. </a:t>
            </a:r>
          </a:p>
          <a:p>
            <a:r>
              <a:rPr lang="en-GB" sz="950" b="1" dirty="0" smtClean="0">
                <a:latin typeface="Calibri" pitchFamily="34" charset="0"/>
              </a:rPr>
              <a:t>From </a:t>
            </a:r>
            <a:r>
              <a:rPr lang="en-GB" sz="950" b="1" dirty="0">
                <a:latin typeface="Calibri" pitchFamily="34" charset="0"/>
              </a:rPr>
              <a:t>M1:</a:t>
            </a:r>
            <a:r>
              <a:rPr lang="en-GB" sz="950" dirty="0">
                <a:latin typeface="Calibri" pitchFamily="34" charset="0"/>
              </a:rPr>
              <a:t> Take A406 North Circular(S). Carry on about 3 miles until you have passed IKEA. Continue 1 mile further and follow the sign to Park Royal (N), take sharp left and left at traffic lights.</a:t>
            </a: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137293" y="3088163"/>
            <a:ext cx="4500594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/>
            <a:r>
              <a:rPr lang="en-GB" sz="950" b="1" dirty="0" smtClean="0">
                <a:latin typeface="Calibri" pitchFamily="34" charset="0"/>
              </a:rPr>
              <a:t>Bakerloo Line: </a:t>
            </a:r>
            <a:r>
              <a:rPr lang="en-GB" sz="950" dirty="0" smtClean="0">
                <a:latin typeface="Calibri" pitchFamily="34" charset="0"/>
              </a:rPr>
              <a:t>Bakerloo line to Stonebridge Park. Exit the station,  turn right and</a:t>
            </a:r>
          </a:p>
          <a:p>
            <a:pPr indent="358775"/>
            <a:r>
              <a:rPr lang="en-GB" sz="950" dirty="0" smtClean="0">
                <a:latin typeface="Calibri" pitchFamily="34" charset="0"/>
              </a:rPr>
              <a:t>right again. Cross over the main road and follow the footpath over the Flyover.</a:t>
            </a:r>
          </a:p>
          <a:p>
            <a:pPr indent="358775"/>
            <a:r>
              <a:rPr lang="en-GB" sz="950" dirty="0" smtClean="0">
                <a:latin typeface="Calibri" pitchFamily="34" charset="0"/>
              </a:rPr>
              <a:t>(Bestway HQ will now be visible). After the flyover keep left and follow the path.</a:t>
            </a:r>
          </a:p>
          <a:p>
            <a:r>
              <a:rPr lang="en-GB" sz="950" b="1" dirty="0" smtClean="0">
                <a:latin typeface="Calibri" pitchFamily="34" charset="0"/>
              </a:rPr>
              <a:t>London </a:t>
            </a:r>
            <a:r>
              <a:rPr lang="en-GB" sz="950" b="1" dirty="0" err="1" smtClean="0">
                <a:latin typeface="Calibri" pitchFamily="34" charset="0"/>
              </a:rPr>
              <a:t>Overground</a:t>
            </a:r>
            <a:r>
              <a:rPr lang="en-GB" sz="950" b="1" dirty="0" smtClean="0">
                <a:latin typeface="Calibri" pitchFamily="34" charset="0"/>
              </a:rPr>
              <a:t>:</a:t>
            </a:r>
            <a:r>
              <a:rPr lang="en-GB" sz="950" dirty="0" smtClean="0">
                <a:latin typeface="Calibri" pitchFamily="34" charset="0"/>
              </a:rPr>
              <a:t> Take London </a:t>
            </a:r>
            <a:r>
              <a:rPr lang="en-GB" sz="950" dirty="0" err="1" smtClean="0">
                <a:latin typeface="Calibri" pitchFamily="34" charset="0"/>
              </a:rPr>
              <a:t>Overground</a:t>
            </a:r>
            <a:r>
              <a:rPr lang="en-GB" sz="950" dirty="0" smtClean="0">
                <a:latin typeface="Calibri" pitchFamily="34" charset="0"/>
              </a:rPr>
              <a:t> from Euston to Watford Junction and alight at Stonebridge Park station. Follow instructions above.   Stonebridge Park is in Zone 6 and is approx 7 </a:t>
            </a:r>
            <a:r>
              <a:rPr lang="en-GB" sz="950" dirty="0" err="1" smtClean="0">
                <a:latin typeface="Calibri" pitchFamily="34" charset="0"/>
              </a:rPr>
              <a:t>mins</a:t>
            </a:r>
            <a:r>
              <a:rPr lang="en-GB" sz="950" dirty="0" smtClean="0">
                <a:latin typeface="Calibri" pitchFamily="34" charset="0"/>
              </a:rPr>
              <a:t> walk from Bestway HQ.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731" y="2802411"/>
            <a:ext cx="1143008" cy="21544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</a:rPr>
              <a:t>HOW TO FIND US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293" y="842949"/>
            <a:ext cx="42862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50" dirty="0" smtClean="0"/>
              <a:t>Bestway Wholesale’s Head Office in Park Royal is the nerve centre of our wholesale company.</a:t>
            </a:r>
          </a:p>
          <a:p>
            <a:endParaRPr lang="en-GB" sz="850" dirty="0"/>
          </a:p>
          <a:p>
            <a:r>
              <a:rPr lang="en-GB" sz="850" dirty="0" smtClean="0"/>
              <a:t>In addition to housing People Services, the head office is home to </a:t>
            </a:r>
            <a:r>
              <a:rPr lang="en-GB" sz="850" dirty="0" smtClean="0"/>
              <a:t>200 </a:t>
            </a:r>
            <a:r>
              <a:rPr lang="en-GB" sz="850" dirty="0" smtClean="0"/>
              <a:t>Bestway Wholesale staff working across a variety of functions including </a:t>
            </a:r>
            <a:r>
              <a:rPr lang="en-GB" sz="850" dirty="0" smtClean="0"/>
              <a:t> </a:t>
            </a:r>
            <a:r>
              <a:rPr lang="en-GB" sz="850" dirty="0" smtClean="0"/>
              <a:t>Accounts, Facilities, Learning &amp; Development, Logistics, Marketing and Trading departments, providing the complete support package for our wholesale and delivery operations.</a:t>
            </a:r>
          </a:p>
          <a:p>
            <a:endParaRPr lang="en-GB" sz="850" dirty="0" smtClean="0"/>
          </a:p>
          <a:p>
            <a:r>
              <a:rPr lang="en-GB" sz="850" dirty="0" smtClean="0"/>
              <a:t>Additionally our World Foods division, MAP Trading and its milling capabilities, is also based at our Park Royal site.</a:t>
            </a:r>
          </a:p>
          <a:p>
            <a:endParaRPr lang="en-GB" sz="850" dirty="0"/>
          </a:p>
          <a:p>
            <a:r>
              <a:rPr lang="en-GB" sz="850" dirty="0" smtClean="0"/>
              <a:t>For your interview, please enter the site and make your way to the </a:t>
            </a:r>
            <a:r>
              <a:rPr lang="en-GB" sz="850" dirty="0" smtClean="0"/>
              <a:t>middle reception.</a:t>
            </a:r>
            <a:endParaRPr lang="en-GB" sz="850" dirty="0"/>
          </a:p>
        </p:txBody>
      </p:sp>
      <p:grpSp>
        <p:nvGrpSpPr>
          <p:cNvPr id="24" name="Group 23"/>
          <p:cNvGrpSpPr/>
          <p:nvPr/>
        </p:nvGrpSpPr>
        <p:grpSpPr>
          <a:xfrm>
            <a:off x="4709325" y="1414453"/>
            <a:ext cx="2693171" cy="2510045"/>
            <a:chOff x="4563618" y="271445"/>
            <a:chExt cx="2489654" cy="2306528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5"/>
            <a:srcRect l="35345" t="20470" r="7233" b="8594"/>
            <a:stretch>
              <a:fillRect/>
            </a:stretch>
          </p:blipFill>
          <p:spPr bwMode="auto">
            <a:xfrm>
              <a:off x="4563618" y="271445"/>
              <a:ext cx="2489654" cy="230652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21" name="Picture 20" descr="BWG Logo with Strapline_CenteredVertical_CMYK.tif"/>
            <p:cNvPicPr>
              <a:picLocks noChangeAspect="1"/>
            </p:cNvPicPr>
            <p:nvPr/>
          </p:nvPicPr>
          <p:blipFill>
            <a:blip r:embed="rId6"/>
            <a:srcRect l="27938" t="748" r="27937" b="57384"/>
            <a:stretch>
              <a:fillRect/>
            </a:stretch>
          </p:blipFill>
          <p:spPr>
            <a:xfrm>
              <a:off x="5711277" y="1978234"/>
              <a:ext cx="176044" cy="214314"/>
            </a:xfrm>
            <a:prstGeom prst="rect">
              <a:avLst/>
            </a:prstGeom>
          </p:spPr>
        </p:pic>
      </p:grpSp>
      <p:pic>
        <p:nvPicPr>
          <p:cNvPr id="23" name="Picture 22" descr="EK4A0103.jpg"/>
          <p:cNvPicPr>
            <a:picLocks noChangeAspect="1"/>
          </p:cNvPicPr>
          <p:nvPr/>
        </p:nvPicPr>
        <p:blipFill>
          <a:blip r:embed="rId7" cstate="print"/>
          <a:srcRect l="5000" t="32994"/>
          <a:stretch>
            <a:fillRect/>
          </a:stretch>
        </p:blipFill>
        <p:spPr>
          <a:xfrm>
            <a:off x="4709325" y="128569"/>
            <a:ext cx="2714644" cy="128588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703743" y="128569"/>
            <a:ext cx="2720226" cy="37862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0" y="5081933"/>
            <a:ext cx="7561263" cy="2616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Bestway Wholesale, 2 Abbey Road, Park Royal, London NW10 7BW. T: 020 8452 1234  W: </a:t>
            </a:r>
            <a:r>
              <a:rPr lang="en-GB" sz="1100" dirty="0" err="1" smtClean="0">
                <a:solidFill>
                  <a:schemeClr val="bg1"/>
                </a:solidFill>
              </a:rPr>
              <a:t>bestwaygroup.co.uk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7561263" cy="5400675"/>
          </a:xfrm>
          <a:prstGeom prst="rect">
            <a:avLst/>
          </a:prstGeom>
          <a:noFill/>
          <a:ln w="1079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TRAIN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7293" y="3159601"/>
            <a:ext cx="396000" cy="396000"/>
          </a:xfrm>
          <a:prstGeom prst="rect">
            <a:avLst/>
          </a:prstGeom>
        </p:spPr>
      </p:pic>
      <p:pic>
        <p:nvPicPr>
          <p:cNvPr id="28" name="Picture 27" descr="ca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7293" y="4200535"/>
            <a:ext cx="373822" cy="37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5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330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Bestway Cash &amp; Carry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grayp</dc:creator>
  <cp:lastModifiedBy>Markham, Faye</cp:lastModifiedBy>
  <cp:revision>23</cp:revision>
  <dcterms:created xsi:type="dcterms:W3CDTF">2015-01-19T10:40:29Z</dcterms:created>
  <dcterms:modified xsi:type="dcterms:W3CDTF">2017-03-21T12:32:19Z</dcterms:modified>
</cp:coreProperties>
</file>